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3" r:id="rId3"/>
    <p:sldId id="266" r:id="rId4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5911"/>
    <a:srgbClr val="538135"/>
    <a:srgbClr val="2E74B5"/>
    <a:srgbClr val="FFC000"/>
    <a:srgbClr val="E2D2FE"/>
    <a:srgbClr val="8B6B41"/>
    <a:srgbClr val="D3F8FD"/>
    <a:srgbClr val="FED2F5"/>
    <a:srgbClr val="FEDEF7"/>
    <a:srgbClr val="ABF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9AEDB-4A4A-402C-916D-427484D9761B}" type="datetimeFigureOut">
              <a:rPr lang="fr-BE" smtClean="0"/>
              <a:t>14-06-22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8CDDE-1612-4A21-AF4A-22CEE85E0C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8598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1E4008-CB70-2786-3E5C-DF930D9B1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CCD04A-F4AC-26F5-1024-606D13B47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CC2AEF-0D50-43E5-C72C-3656AE459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61B3-CFE0-465C-9CA6-7EA9EF698D1A}" type="datetimeFigureOut">
              <a:rPr lang="fr-BE" smtClean="0"/>
              <a:t>14-06-22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CFE68E-33FB-BBAF-773A-732157742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6CA17D-F345-8C4C-CF70-9CDCC143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E0C-992F-43F5-B00C-45EAE4DE03D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269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7DBB94-7091-A41F-2629-B973518D1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D8D530-B355-FB94-E4F0-F1C661CC4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6E003A-5ADB-ED2D-0BC1-DB6C42515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61B3-CFE0-465C-9CA6-7EA9EF698D1A}" type="datetimeFigureOut">
              <a:rPr lang="fr-BE" smtClean="0"/>
              <a:t>14-06-22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E257A0-3E1B-2520-9FB1-46FE8F39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64D1FA-64FB-D2FF-633E-2EF5BA6B7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E0C-992F-43F5-B00C-45EAE4DE03D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553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9A82964-D252-D640-F8BE-BFA2037EA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80A024-B4C5-5739-E1D7-B7AFB5276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7727A0-5509-1E5F-51D2-1B164C47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61B3-CFE0-465C-9CA6-7EA9EF698D1A}" type="datetimeFigureOut">
              <a:rPr lang="fr-BE" smtClean="0"/>
              <a:t>14-06-22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315455-ABCA-588C-9D17-6DEBD2AF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FA244-4BC6-7AB0-2F4A-89FF098C2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E0C-992F-43F5-B00C-45EAE4DE03D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294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509C34-C6C9-9D3A-D299-81DF3091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EAB75C-F274-9C59-6809-20F364004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913B50-CEE7-E647-5F67-003E8BC27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61B3-CFE0-465C-9CA6-7EA9EF698D1A}" type="datetimeFigureOut">
              <a:rPr lang="fr-BE" smtClean="0"/>
              <a:t>14-06-22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C70A13-9077-895E-272E-53C3F5EAB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A7D6F1-FA71-1A87-4E6F-806EF7B29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E0C-992F-43F5-B00C-45EAE4DE03D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701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DA464D-772B-F178-F792-01F6C441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8F234A-CB21-B6CF-A2EB-6983ACE49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93CE12-8D4F-2179-104D-3F20B8F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61B3-CFE0-465C-9CA6-7EA9EF698D1A}" type="datetimeFigureOut">
              <a:rPr lang="fr-BE" smtClean="0"/>
              <a:t>14-06-22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DF9883-1EB4-7625-A941-F4C22324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1DCB2B-822F-BF1D-5FA7-A558D62E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E0C-992F-43F5-B00C-45EAE4DE03D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5138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EF850F-A253-283A-8080-3CBA8A6A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B0D42C-1E84-FEBA-C59F-BC33F2C17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FBBBBC-EF01-9AEF-1760-E9CF59678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0FA3AA-A8F9-EB76-62B1-DEBF914B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61B3-CFE0-465C-9CA6-7EA9EF698D1A}" type="datetimeFigureOut">
              <a:rPr lang="fr-BE" smtClean="0"/>
              <a:t>14-06-22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2AE77E-E47F-E072-F39A-D11D2296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BE0CBE-11E2-4472-D18B-DF8529AAF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E0C-992F-43F5-B00C-45EAE4DE03D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126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E5DF4D-6052-019F-8900-1557A12B2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172A48-5E85-021D-47E3-E2AD45200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DC28343-EA38-894E-2E3B-3722E8047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0B21B2F-23A0-5FE6-21C0-66C5F72E47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25BF47-2731-FD10-C2EA-3B85A9833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D73C18-9F1D-3E98-DB31-87C3F57D6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61B3-CFE0-465C-9CA6-7EA9EF698D1A}" type="datetimeFigureOut">
              <a:rPr lang="fr-BE" smtClean="0"/>
              <a:t>14-06-22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0B48A8D-E1C2-70A8-4D07-0EBBABA5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0F2C3F5-A2C0-63B6-BB5D-FCD7D88AB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E0C-992F-43F5-B00C-45EAE4DE03D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462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ED3C0E-CA55-C940-F179-9693707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FBBDA4-753F-0971-BDB2-D63399E9F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61B3-CFE0-465C-9CA6-7EA9EF698D1A}" type="datetimeFigureOut">
              <a:rPr lang="fr-BE" smtClean="0"/>
              <a:t>14-06-22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578F53-835E-AA59-03E1-D332D39DA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E9F477F-4985-1D3E-FED3-8795F5BDC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E0C-992F-43F5-B00C-45EAE4DE03D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112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17D7FE6-8DA8-23C0-9EC2-856EDA35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61B3-CFE0-465C-9CA6-7EA9EF698D1A}" type="datetimeFigureOut">
              <a:rPr lang="fr-BE" smtClean="0"/>
              <a:t>14-06-22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F12947-FD18-FB4A-6C3E-6405FA4A5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3CF913-7646-1A9A-1332-0D57A2083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E0C-992F-43F5-B00C-45EAE4DE03D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967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EC66D3-BBFF-42B5-6549-89D9BBDA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6AF4F1-1EAC-5B4E-CB86-40925A82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1ED7F8-1061-B907-5EAF-1ED7AB176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AC56F2-B8BC-ACC6-58DD-DF02FF8B1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61B3-CFE0-465C-9CA6-7EA9EF698D1A}" type="datetimeFigureOut">
              <a:rPr lang="fr-BE" smtClean="0"/>
              <a:t>14-06-22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AAB0B6-3F59-8CBE-4365-CAEA264A8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6A1F9F-5EE7-07AA-72F0-048491E80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E0C-992F-43F5-B00C-45EAE4DE03D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570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BA3570-83CB-A2B4-4591-D49C07C47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278B2B0-C6E1-B3F0-31AE-8A535A6FB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EE4C30-C423-9E10-E338-C845C0B77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C30B32-EF7B-C4E8-1B78-B37EE7B3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61B3-CFE0-465C-9CA6-7EA9EF698D1A}" type="datetimeFigureOut">
              <a:rPr lang="fr-BE" smtClean="0"/>
              <a:t>14-06-22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192681-EE95-47F6-43B3-F8427F61B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609E94-1653-733A-0842-F2AFA141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8E0C-992F-43F5-B00C-45EAE4DE03D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973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99955CC-FFE2-D842-2F7B-758FC2BC0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518752-4602-B404-B241-504B08B30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F81CA4-7A64-6D1D-EB8E-04E1BA218B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761B3-CFE0-465C-9CA6-7EA9EF698D1A}" type="datetimeFigureOut">
              <a:rPr lang="fr-BE" smtClean="0"/>
              <a:t>14-06-22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FFD00D-72F5-6B65-7DDF-575C1D491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3DE4ED-021A-EA15-0820-540BAB03C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98E0C-992F-43F5-B00C-45EAE4DE03D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495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4.sv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11" Type="http://schemas.openxmlformats.org/officeDocument/2006/relationships/image" Target="../media/image9.png"/><Relationship Id="rId5" Type="http://schemas.openxmlformats.org/officeDocument/2006/relationships/image" Target="../media/image8.png"/><Relationship Id="rId15" Type="http://schemas.openxmlformats.org/officeDocument/2006/relationships/image" Target="../media/image12.png"/><Relationship Id="rId10" Type="http://schemas.openxmlformats.org/officeDocument/2006/relationships/image" Target="../media/image4.svg"/><Relationship Id="rId4" Type="http://schemas.openxmlformats.org/officeDocument/2006/relationships/image" Target="../media/image2.sv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11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4.sv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 descr="Batterie chargée avec un remplissage uni">
            <a:extLst>
              <a:ext uri="{FF2B5EF4-FFF2-40B4-BE49-F238E27FC236}">
                <a16:creationId xmlns:a16="http://schemas.microsoft.com/office/drawing/2014/main" id="{BC139837-BB72-C108-9799-D49D5D35CA0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8130" y="3189427"/>
            <a:ext cx="998254" cy="1080000"/>
          </a:xfrm>
          <a:prstGeom prst="rect">
            <a:avLst/>
          </a:prstGeom>
        </p:spPr>
      </p:pic>
      <p:pic>
        <p:nvPicPr>
          <p:cNvPr id="7" name="Graphique 6" descr="Batterie plate avec un remplissage uni">
            <a:extLst>
              <a:ext uri="{FF2B5EF4-FFF2-40B4-BE49-F238E27FC236}">
                <a16:creationId xmlns:a16="http://schemas.microsoft.com/office/drawing/2014/main" id="{99813B94-F321-61CB-884A-0ABDDE2C53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364098" y="3149306"/>
            <a:ext cx="1080000" cy="1080000"/>
          </a:xfrm>
          <a:prstGeom prst="rect">
            <a:avLst/>
          </a:prstGeom>
        </p:spPr>
      </p:pic>
      <p:pic>
        <p:nvPicPr>
          <p:cNvPr id="9" name="Graphique 8" descr="Batterie en charge avec un remplissage uni">
            <a:extLst>
              <a:ext uri="{FF2B5EF4-FFF2-40B4-BE49-F238E27FC236}">
                <a16:creationId xmlns:a16="http://schemas.microsoft.com/office/drawing/2014/main" id="{D2CB3879-FD85-F4DE-D5EF-84F5307CDA0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003485" y="3202590"/>
            <a:ext cx="1053673" cy="1053673"/>
          </a:xfrm>
          <a:prstGeom prst="rect">
            <a:avLst/>
          </a:prstGeom>
        </p:spPr>
      </p:pic>
      <p:pic>
        <p:nvPicPr>
          <p:cNvPr id="6" name="Image 5" descr="T:\Armoiries\logo commune de Welkenraedt.jpg"/>
          <p:cNvPicPr/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78"/>
          <a:stretch/>
        </p:blipFill>
        <p:spPr bwMode="auto">
          <a:xfrm>
            <a:off x="249433" y="79399"/>
            <a:ext cx="2056878" cy="11490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D3BD80DD-F5DB-4694-9803-D91250707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682" y="1277955"/>
            <a:ext cx="11555896" cy="643283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fr-FR" sz="3200" dirty="0" smtClean="0">
                <a:latin typeface="+mn-lt"/>
              </a:rPr>
              <a:t>Focus sur l’évaluation du P.S.T. 2019-2024 à </a:t>
            </a:r>
            <a:r>
              <a:rPr lang="fr-FR" sz="3200" dirty="0" err="1" smtClean="0">
                <a:latin typeface="+mn-lt"/>
              </a:rPr>
              <a:t>mi-législature</a:t>
            </a:r>
            <a:r>
              <a:rPr lang="fr-FR" sz="3200" dirty="0" smtClean="0">
                <a:latin typeface="+mn-lt"/>
              </a:rPr>
              <a:t>.</a:t>
            </a:r>
            <a:endParaRPr lang="fr-BE" sz="32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60133" y="2184300"/>
            <a:ext cx="4313651" cy="418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LES PROJETS DANS L’ABSOLU  </a:t>
            </a:r>
            <a:r>
              <a:rPr lang="fr-FR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TOTAL</a:t>
            </a:r>
            <a:r>
              <a:rPr lang="fr-FR" sz="2000" b="1" dirty="0" smtClean="0"/>
              <a:t> </a:t>
            </a:r>
            <a:endParaRPr lang="fr-BE" sz="2000" b="1" dirty="0"/>
          </a:p>
        </p:txBody>
      </p:sp>
      <p:sp>
        <p:nvSpPr>
          <p:cNvPr id="12" name="Rectangle avec coin rogné 11"/>
          <p:cNvSpPr/>
          <p:nvPr/>
        </p:nvSpPr>
        <p:spPr>
          <a:xfrm>
            <a:off x="448872" y="2703591"/>
            <a:ext cx="1898386" cy="610442"/>
          </a:xfrm>
          <a:prstGeom prst="snip1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25400" dist="330200" dir="18900000">
              <a:schemeClr val="bg2">
                <a:lumMod val="10000"/>
                <a:alpha val="73000"/>
              </a:schemeClr>
            </a:innerShdw>
          </a:effectLst>
          <a:scene3d>
            <a:camera prst="perspectiveBelow"/>
            <a:lightRig rig="threePt" dir="t"/>
          </a:scene3d>
          <a:sp3d prstMaterial="metal">
            <a:bevelB w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>
                <a:solidFill>
                  <a:schemeClr val="tx1"/>
                </a:solidFill>
                <a:latin typeface="Segoe Print" panose="02000600000000000000" pitchFamily="2" charset="0"/>
              </a:rPr>
              <a:t>Volet interne</a:t>
            </a:r>
            <a:endParaRPr lang="fr-BE" sz="2000" i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13" name="Rectangle avec coin rogné 12"/>
          <p:cNvSpPr/>
          <p:nvPr/>
        </p:nvSpPr>
        <p:spPr>
          <a:xfrm>
            <a:off x="1416384" y="4789991"/>
            <a:ext cx="1904483" cy="595940"/>
          </a:xfrm>
          <a:prstGeom prst="snip1Rect">
            <a:avLst/>
          </a:prstGeom>
          <a:solidFill>
            <a:srgbClr val="E2D2FE"/>
          </a:solidFill>
          <a:effectLst>
            <a:innerShdw blurRad="25400" dist="330200" dir="18900000">
              <a:schemeClr val="bg2">
                <a:lumMod val="10000"/>
                <a:alpha val="73000"/>
              </a:schemeClr>
            </a:innerShdw>
          </a:effectLst>
          <a:scene3d>
            <a:camera prst="perspectiveBelow"/>
            <a:lightRig rig="threePt" dir="t"/>
          </a:scene3d>
          <a:sp3d prstMaterial="metal">
            <a:bevelB w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>
                <a:solidFill>
                  <a:schemeClr val="tx1"/>
                </a:solidFill>
                <a:latin typeface="Segoe Print" panose="02000600000000000000" pitchFamily="2" charset="0"/>
              </a:rPr>
              <a:t>Volet externe</a:t>
            </a:r>
            <a:endParaRPr lang="fr-BE" sz="2000" i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14" name="Graphique 4" descr="Batterie chargée avec un remplissage uni">
            <a:extLst>
              <a:ext uri="{FF2B5EF4-FFF2-40B4-BE49-F238E27FC236}">
                <a16:creationId xmlns:a16="http://schemas.microsoft.com/office/drawing/2014/main" id="{BC139837-BB72-C108-9799-D49D5D35CA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77363" y="5272627"/>
            <a:ext cx="1080000" cy="1080000"/>
          </a:xfrm>
          <a:prstGeom prst="rect">
            <a:avLst/>
          </a:prstGeom>
        </p:spPr>
      </p:pic>
      <p:pic>
        <p:nvPicPr>
          <p:cNvPr id="15" name="Graphique 6" descr="Batterie plate avec un remplissage uni">
            <a:extLst>
              <a:ext uri="{FF2B5EF4-FFF2-40B4-BE49-F238E27FC236}">
                <a16:creationId xmlns:a16="http://schemas.microsoft.com/office/drawing/2014/main" id="{99813B94-F321-61CB-884A-0ABDDE2C53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534630" y="5272627"/>
            <a:ext cx="1080000" cy="1080000"/>
          </a:xfrm>
          <a:prstGeom prst="rect">
            <a:avLst/>
          </a:prstGeom>
        </p:spPr>
      </p:pic>
      <p:pic>
        <p:nvPicPr>
          <p:cNvPr id="16" name="Graphique 8" descr="Batterie en charge avec un remplissage uni">
            <a:extLst>
              <a:ext uri="{FF2B5EF4-FFF2-40B4-BE49-F238E27FC236}">
                <a16:creationId xmlns:a16="http://schemas.microsoft.com/office/drawing/2014/main" id="{D2CB3879-FD85-F4DE-D5EF-84F5307CDA0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370316" y="5272627"/>
            <a:ext cx="1080000" cy="1080000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478599" y="4049080"/>
            <a:ext cx="79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14/40</a:t>
            </a:r>
            <a:endParaRPr lang="fr-BE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4504462" y="4049080"/>
            <a:ext cx="79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17/40</a:t>
            </a:r>
            <a:endParaRPr lang="fr-BE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8130686" y="4049080"/>
            <a:ext cx="79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9/40</a:t>
            </a:r>
            <a:endParaRPr lang="fr-BE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1466100" y="6167961"/>
            <a:ext cx="90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38/140</a:t>
            </a:r>
            <a:endParaRPr lang="fr-BE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9418138" y="6167961"/>
            <a:ext cx="98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33/140</a:t>
            </a:r>
            <a:endParaRPr lang="fr-BE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5604812" y="6167961"/>
            <a:ext cx="93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68/140</a:t>
            </a:r>
            <a:endParaRPr lang="fr-BE" b="1" dirty="0"/>
          </a:p>
        </p:txBody>
      </p:sp>
      <p:sp>
        <p:nvSpPr>
          <p:cNvPr id="2" name="Rectangle 1"/>
          <p:cNvSpPr/>
          <p:nvPr/>
        </p:nvSpPr>
        <p:spPr>
          <a:xfrm>
            <a:off x="10136459" y="2394663"/>
            <a:ext cx="1825417" cy="1589528"/>
          </a:xfrm>
          <a:prstGeom prst="wedgeRectCallout">
            <a:avLst>
              <a:gd name="adj1" fmla="val -50784"/>
              <a:gd name="adj2" fmla="val 694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30" name="Graphique 4" descr="Batterie chargée avec un remplissage uni">
            <a:extLst>
              <a:ext uri="{FF2B5EF4-FFF2-40B4-BE49-F238E27FC236}">
                <a16:creationId xmlns:a16="http://schemas.microsoft.com/office/drawing/2014/main" id="{BC139837-BB72-C108-9799-D49D5D35CA0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324760" y="2393678"/>
            <a:ext cx="356743" cy="385200"/>
          </a:xfrm>
          <a:prstGeom prst="rect">
            <a:avLst/>
          </a:prstGeom>
        </p:spPr>
      </p:pic>
      <p:pic>
        <p:nvPicPr>
          <p:cNvPr id="32" name="Graphique 6" descr="Batterie plate avec un remplissage uni">
            <a:extLst>
              <a:ext uri="{FF2B5EF4-FFF2-40B4-BE49-F238E27FC236}">
                <a16:creationId xmlns:a16="http://schemas.microsoft.com/office/drawing/2014/main" id="{99813B94-F321-61CB-884A-0ABDDE2C5392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329214" y="2794408"/>
            <a:ext cx="383981" cy="383981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10869804" y="2778878"/>
            <a:ext cx="932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En cours</a:t>
            </a:r>
            <a:endParaRPr lang="fr-BE" sz="1600" dirty="0"/>
          </a:p>
        </p:txBody>
      </p:sp>
      <p:pic>
        <p:nvPicPr>
          <p:cNvPr id="34" name="Graphique 8" descr="Batterie en charge avec un remplissage uni">
            <a:extLst>
              <a:ext uri="{FF2B5EF4-FFF2-40B4-BE49-F238E27FC236}">
                <a16:creationId xmlns:a16="http://schemas.microsoft.com/office/drawing/2014/main" id="{D2CB3879-FD85-F4DE-D5EF-84F5307CDA0B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329178" y="3281679"/>
            <a:ext cx="384051" cy="407627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10847181" y="3111427"/>
            <a:ext cx="1188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Reporté/</a:t>
            </a:r>
          </a:p>
          <a:p>
            <a:r>
              <a:rPr lang="fr-FR" sz="1600" dirty="0" smtClean="0"/>
              <a:t>Adapté/</a:t>
            </a:r>
          </a:p>
          <a:p>
            <a:r>
              <a:rPr lang="fr-FR" sz="1600" dirty="0" smtClean="0"/>
              <a:t>Abandonné</a:t>
            </a:r>
            <a:endParaRPr lang="fr-BE" sz="1600" dirty="0"/>
          </a:p>
        </p:txBody>
      </p:sp>
      <p:sp>
        <p:nvSpPr>
          <p:cNvPr id="26" name="ZoneTexte 25"/>
          <p:cNvSpPr txBox="1"/>
          <p:nvPr/>
        </p:nvSpPr>
        <p:spPr>
          <a:xfrm>
            <a:off x="10869804" y="2394663"/>
            <a:ext cx="932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Achevé</a:t>
            </a:r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156463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T:\Armoiries\logo commune de Welkenraedt.jpg"/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78"/>
          <a:stretch/>
        </p:blipFill>
        <p:spPr bwMode="auto">
          <a:xfrm>
            <a:off x="276461" y="35690"/>
            <a:ext cx="2056878" cy="11490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564846" y="610197"/>
            <a:ext cx="3737349" cy="418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LES THEMATIQUES  </a:t>
            </a:r>
            <a:r>
              <a:rPr lang="fr-FR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TOTAL</a:t>
            </a:r>
            <a:r>
              <a:rPr lang="fr-FR" sz="2000" b="1" dirty="0" smtClean="0"/>
              <a:t> </a:t>
            </a:r>
            <a:endParaRPr lang="fr-BE" sz="2000" b="1" dirty="0"/>
          </a:p>
        </p:txBody>
      </p:sp>
      <p:sp>
        <p:nvSpPr>
          <p:cNvPr id="17" name="Rectangle avec coin rogné 16"/>
          <p:cNvSpPr/>
          <p:nvPr/>
        </p:nvSpPr>
        <p:spPr>
          <a:xfrm>
            <a:off x="284467" y="1357471"/>
            <a:ext cx="1898386" cy="610442"/>
          </a:xfrm>
          <a:prstGeom prst="snip1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25400" dist="330200" dir="18900000">
              <a:schemeClr val="tx1">
                <a:lumMod val="95000"/>
                <a:lumOff val="5000"/>
                <a:alpha val="73000"/>
              </a:schemeClr>
            </a:innerShdw>
          </a:effectLst>
          <a:scene3d>
            <a:camera prst="perspectiveBelow"/>
            <a:lightRig rig="threePt" dir="t"/>
          </a:scene3d>
          <a:sp3d prstMaterial="metal">
            <a:bevelB w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Volet interne</a:t>
            </a:r>
            <a:endParaRPr lang="fr-BE" sz="2000" i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graphicFrame>
        <p:nvGraphicFramePr>
          <p:cNvPr id="18" name="Espace réservé du contenu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2504427"/>
              </p:ext>
            </p:extLst>
          </p:nvPr>
        </p:nvGraphicFramePr>
        <p:xfrm>
          <a:off x="284467" y="2368271"/>
          <a:ext cx="3570603" cy="3668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0201">
                  <a:extLst>
                    <a:ext uri="{9D8B030D-6E8A-4147-A177-3AD203B41FA5}">
                      <a16:colId xmlns:a16="http://schemas.microsoft.com/office/drawing/2014/main" val="2800664736"/>
                    </a:ext>
                  </a:extLst>
                </a:gridCol>
                <a:gridCol w="1064303">
                  <a:extLst>
                    <a:ext uri="{9D8B030D-6E8A-4147-A177-3AD203B41FA5}">
                      <a16:colId xmlns:a16="http://schemas.microsoft.com/office/drawing/2014/main" val="1542351789"/>
                    </a:ext>
                  </a:extLst>
                </a:gridCol>
                <a:gridCol w="1316099">
                  <a:extLst>
                    <a:ext uri="{9D8B030D-6E8A-4147-A177-3AD203B41FA5}">
                      <a16:colId xmlns:a16="http://schemas.microsoft.com/office/drawing/2014/main" val="3770533138"/>
                    </a:ext>
                  </a:extLst>
                </a:gridCol>
              </a:tblGrid>
              <a:tr h="87417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O.S.1 : </a:t>
                      </a:r>
                      <a:r>
                        <a:rPr lang="fr-FR" sz="1600" dirty="0" smtClean="0"/>
                        <a:t>Etre une administration communale dynamique et communicante, empreinte de modernité, d'efficacité et d'efficience et qui renforce la participation citoyenne.</a:t>
                      </a:r>
                      <a:endParaRPr lang="fr-BE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 </a:t>
                      </a:r>
                      <a:r>
                        <a:rPr lang="fr-FR" sz="1800" b="1" dirty="0" smtClean="0"/>
                        <a:t>35 % de projets achevés</a:t>
                      </a:r>
                      <a:endParaRPr lang="fr-BE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98769"/>
                  </a:ext>
                </a:extLst>
              </a:tr>
              <a:tr h="874177"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33353"/>
                  </a:ext>
                </a:extLst>
              </a:tr>
              <a:tr h="96539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14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17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9 (dont 1 projet abandonné)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931339"/>
                  </a:ext>
                </a:extLst>
              </a:tr>
            </a:tbl>
          </a:graphicData>
        </a:graphic>
      </p:graphicFrame>
      <p:pic>
        <p:nvPicPr>
          <p:cNvPr id="19" name="Graphique 4" descr="Batterie chargée avec un remplissage uni">
            <a:extLst>
              <a:ext uri="{FF2B5EF4-FFF2-40B4-BE49-F238E27FC236}">
                <a16:creationId xmlns:a16="http://schemas.microsoft.com/office/drawing/2014/main" id="{BC139837-BB72-C108-9799-D49D5D35CA0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92678" y="4412957"/>
            <a:ext cx="658903" cy="712860"/>
          </a:xfrm>
          <a:prstGeom prst="rect">
            <a:avLst/>
          </a:prstGeom>
        </p:spPr>
      </p:pic>
      <p:pic>
        <p:nvPicPr>
          <p:cNvPr id="20" name="Graphique 6" descr="Batterie plate avec un remplissage uni">
            <a:extLst>
              <a:ext uri="{FF2B5EF4-FFF2-40B4-BE49-F238E27FC236}">
                <a16:creationId xmlns:a16="http://schemas.microsoft.com/office/drawing/2014/main" id="{99813B94-F321-61CB-884A-0ABDDE2C539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692499" y="4406513"/>
            <a:ext cx="725747" cy="725747"/>
          </a:xfrm>
          <a:prstGeom prst="rect">
            <a:avLst/>
          </a:prstGeom>
        </p:spPr>
      </p:pic>
      <p:pic>
        <p:nvPicPr>
          <p:cNvPr id="21" name="Graphique 8" descr="Batterie en charge avec un remplissage uni">
            <a:extLst>
              <a:ext uri="{FF2B5EF4-FFF2-40B4-BE49-F238E27FC236}">
                <a16:creationId xmlns:a16="http://schemas.microsoft.com/office/drawing/2014/main" id="{D2CB3879-FD85-F4DE-D5EF-84F5307CDA0B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859164" y="4427980"/>
            <a:ext cx="682811" cy="682811"/>
          </a:xfrm>
          <a:prstGeom prst="rect">
            <a:avLst/>
          </a:prstGeom>
        </p:spPr>
      </p:pic>
      <p:sp>
        <p:nvSpPr>
          <p:cNvPr id="12" name="Rectangle avec coin rogné 11"/>
          <p:cNvSpPr/>
          <p:nvPr/>
        </p:nvSpPr>
        <p:spPr>
          <a:xfrm>
            <a:off x="4754779" y="1997891"/>
            <a:ext cx="1904483" cy="622854"/>
          </a:xfrm>
          <a:prstGeom prst="snip1Rect">
            <a:avLst/>
          </a:prstGeom>
          <a:solidFill>
            <a:srgbClr val="E2D2FE"/>
          </a:solidFill>
          <a:effectLst>
            <a:innerShdw blurRad="25400" dist="330200" dir="18900000">
              <a:schemeClr val="tx1">
                <a:lumMod val="95000"/>
                <a:lumOff val="5000"/>
                <a:alpha val="73000"/>
              </a:schemeClr>
            </a:innerShdw>
          </a:effectLst>
          <a:scene3d>
            <a:camera prst="perspectiveBelow"/>
            <a:lightRig rig="threePt" dir="t"/>
          </a:scene3d>
          <a:sp3d prstMaterial="metal">
            <a:bevelB w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>
                <a:solidFill>
                  <a:schemeClr val="tx1"/>
                </a:solidFill>
                <a:latin typeface="Segoe Print" panose="02000600000000000000" pitchFamily="2" charset="0"/>
              </a:rPr>
              <a:t>Volet externe</a:t>
            </a:r>
            <a:endParaRPr lang="fr-BE" sz="2000" i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graphicFrame>
        <p:nvGraphicFramePr>
          <p:cNvPr id="14" name="Espace réservé du contenu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6356867"/>
              </p:ext>
            </p:extLst>
          </p:nvPr>
        </p:nvGraphicFramePr>
        <p:xfrm>
          <a:off x="4737375" y="2919863"/>
          <a:ext cx="3580938" cy="34604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3646">
                  <a:extLst>
                    <a:ext uri="{9D8B030D-6E8A-4147-A177-3AD203B41FA5}">
                      <a16:colId xmlns:a16="http://schemas.microsoft.com/office/drawing/2014/main" val="2800664736"/>
                    </a:ext>
                  </a:extLst>
                </a:gridCol>
                <a:gridCol w="1193646">
                  <a:extLst>
                    <a:ext uri="{9D8B030D-6E8A-4147-A177-3AD203B41FA5}">
                      <a16:colId xmlns:a16="http://schemas.microsoft.com/office/drawing/2014/main" val="1542351789"/>
                    </a:ext>
                  </a:extLst>
                </a:gridCol>
                <a:gridCol w="1193646">
                  <a:extLst>
                    <a:ext uri="{9D8B030D-6E8A-4147-A177-3AD203B41FA5}">
                      <a16:colId xmlns:a16="http://schemas.microsoft.com/office/drawing/2014/main" val="3770533138"/>
                    </a:ext>
                  </a:extLst>
                </a:gridCol>
              </a:tblGrid>
              <a:tr h="200622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O.S.1 : </a:t>
                      </a:r>
                      <a:r>
                        <a:rPr lang="fr-FR" sz="1600" dirty="0" smtClean="0"/>
                        <a:t>Etre une administration communale dynamique et communicante, empreinte de modernité, d'efficacité et d'efficience et qui renforce la participation citoyenne.</a:t>
                      </a:r>
                      <a:endParaRPr lang="fr-BE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 </a:t>
                      </a:r>
                      <a:r>
                        <a:rPr lang="fr-FR" sz="1800" b="1" dirty="0" smtClean="0"/>
                        <a:t>29 % de projets achevés</a:t>
                      </a:r>
                      <a:endParaRPr lang="fr-BE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98769"/>
                  </a:ext>
                </a:extLst>
              </a:tr>
              <a:tr h="727090"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33353"/>
                  </a:ext>
                </a:extLst>
              </a:tr>
              <a:tr h="72709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4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5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5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B6B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931339"/>
                  </a:ext>
                </a:extLst>
              </a:tr>
            </a:tbl>
          </a:graphicData>
        </a:graphic>
      </p:graphicFrame>
      <p:graphicFrame>
        <p:nvGraphicFramePr>
          <p:cNvPr id="15" name="Espace réservé du contenu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191355"/>
              </p:ext>
            </p:extLst>
          </p:nvPr>
        </p:nvGraphicFramePr>
        <p:xfrm>
          <a:off x="8503805" y="173217"/>
          <a:ext cx="3475156" cy="31316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6198">
                  <a:extLst>
                    <a:ext uri="{9D8B030D-6E8A-4147-A177-3AD203B41FA5}">
                      <a16:colId xmlns:a16="http://schemas.microsoft.com/office/drawing/2014/main" val="2800664736"/>
                    </a:ext>
                  </a:extLst>
                </a:gridCol>
                <a:gridCol w="1126198">
                  <a:extLst>
                    <a:ext uri="{9D8B030D-6E8A-4147-A177-3AD203B41FA5}">
                      <a16:colId xmlns:a16="http://schemas.microsoft.com/office/drawing/2014/main" val="1542351789"/>
                    </a:ext>
                  </a:extLst>
                </a:gridCol>
                <a:gridCol w="1222760">
                  <a:extLst>
                    <a:ext uri="{9D8B030D-6E8A-4147-A177-3AD203B41FA5}">
                      <a16:colId xmlns:a16="http://schemas.microsoft.com/office/drawing/2014/main" val="3770533138"/>
                    </a:ext>
                  </a:extLst>
                </a:gridCol>
              </a:tblGrid>
              <a:tr h="1655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O.S.2 :</a:t>
                      </a:r>
                      <a:r>
                        <a:rPr kumimoji="0" lang="fr-F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dirty="0" smtClean="0"/>
                        <a:t>Etre une commune qui vise l'épanouissement de tous ses habitants et favorise le bien-vivre-ensemble dans un esprit de coopération.</a:t>
                      </a:r>
                      <a:endParaRPr lang="fr-BE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 </a:t>
                      </a:r>
                      <a:r>
                        <a:rPr lang="fr-FR" sz="1800" b="1" dirty="0" smtClean="0"/>
                        <a:t>31 % de projets achevés</a:t>
                      </a:r>
                      <a:endParaRPr lang="fr-BE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98769"/>
                  </a:ext>
                </a:extLst>
              </a:tr>
              <a:tr h="738123"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033353"/>
                  </a:ext>
                </a:extLst>
              </a:tr>
              <a:tr h="738123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12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18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9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931339"/>
                  </a:ext>
                </a:extLst>
              </a:tr>
            </a:tbl>
          </a:graphicData>
        </a:graphic>
      </p:graphicFrame>
      <p:pic>
        <p:nvPicPr>
          <p:cNvPr id="16" name="Graphique 4" descr="Batterie chargée avec un remplissage uni">
            <a:extLst>
              <a:ext uri="{FF2B5EF4-FFF2-40B4-BE49-F238E27FC236}">
                <a16:creationId xmlns:a16="http://schemas.microsoft.com/office/drawing/2014/main" id="{BC139837-BB72-C108-9799-D49D5D35CA0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973086" y="4995345"/>
            <a:ext cx="658903" cy="712860"/>
          </a:xfrm>
          <a:prstGeom prst="rect">
            <a:avLst/>
          </a:prstGeom>
        </p:spPr>
      </p:pic>
      <p:pic>
        <p:nvPicPr>
          <p:cNvPr id="22" name="Graphique 4" descr="Batterie chargée avec un remplissage uni">
            <a:extLst>
              <a:ext uri="{FF2B5EF4-FFF2-40B4-BE49-F238E27FC236}">
                <a16:creationId xmlns:a16="http://schemas.microsoft.com/office/drawing/2014/main" id="{BC139837-BB72-C108-9799-D49D5D35CA0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875782" y="1946446"/>
            <a:ext cx="658903" cy="712860"/>
          </a:xfrm>
          <a:prstGeom prst="rect">
            <a:avLst/>
          </a:prstGeom>
        </p:spPr>
      </p:pic>
      <p:pic>
        <p:nvPicPr>
          <p:cNvPr id="23" name="Graphique 6" descr="Batterie plate avec un remplissage uni">
            <a:extLst>
              <a:ext uri="{FF2B5EF4-FFF2-40B4-BE49-F238E27FC236}">
                <a16:creationId xmlns:a16="http://schemas.microsoft.com/office/drawing/2014/main" id="{99813B94-F321-61CB-884A-0ABDDE2C539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164970" y="4982458"/>
            <a:ext cx="725747" cy="725747"/>
          </a:xfrm>
          <a:prstGeom prst="rect">
            <a:avLst/>
          </a:prstGeom>
        </p:spPr>
      </p:pic>
      <p:pic>
        <p:nvPicPr>
          <p:cNvPr id="24" name="Graphique 6" descr="Batterie plate avec un remplissage uni">
            <a:extLst>
              <a:ext uri="{FF2B5EF4-FFF2-40B4-BE49-F238E27FC236}">
                <a16:creationId xmlns:a16="http://schemas.microsoft.com/office/drawing/2014/main" id="{99813B94-F321-61CB-884A-0ABDDE2C539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893458" y="1946446"/>
            <a:ext cx="725747" cy="725747"/>
          </a:xfrm>
          <a:prstGeom prst="rect">
            <a:avLst/>
          </a:prstGeom>
        </p:spPr>
      </p:pic>
      <p:pic>
        <p:nvPicPr>
          <p:cNvPr id="25" name="Graphique 8" descr="Batterie en charge avec un remplissage uni">
            <a:extLst>
              <a:ext uri="{FF2B5EF4-FFF2-40B4-BE49-F238E27FC236}">
                <a16:creationId xmlns:a16="http://schemas.microsoft.com/office/drawing/2014/main" id="{D2CB3879-FD85-F4DE-D5EF-84F5307CDA0B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349999" y="4995345"/>
            <a:ext cx="682811" cy="682811"/>
          </a:xfrm>
          <a:prstGeom prst="rect">
            <a:avLst/>
          </a:prstGeom>
        </p:spPr>
      </p:pic>
      <p:pic>
        <p:nvPicPr>
          <p:cNvPr id="26" name="Graphique 8" descr="Batterie en charge avec un remplissage uni">
            <a:extLst>
              <a:ext uri="{FF2B5EF4-FFF2-40B4-BE49-F238E27FC236}">
                <a16:creationId xmlns:a16="http://schemas.microsoft.com/office/drawing/2014/main" id="{D2CB3879-FD85-F4DE-D5EF-84F5307CDA0B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1037822" y="1976495"/>
            <a:ext cx="682811" cy="682811"/>
          </a:xfrm>
          <a:prstGeom prst="rect">
            <a:avLst/>
          </a:prstGeom>
        </p:spPr>
      </p:pic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074365"/>
              </p:ext>
            </p:extLst>
          </p:nvPr>
        </p:nvGraphicFramePr>
        <p:xfrm>
          <a:off x="8503805" y="3529668"/>
          <a:ext cx="3505054" cy="31922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459">
                  <a:extLst>
                    <a:ext uri="{9D8B030D-6E8A-4147-A177-3AD203B41FA5}">
                      <a16:colId xmlns:a16="http://schemas.microsoft.com/office/drawing/2014/main" val="47614635"/>
                    </a:ext>
                  </a:extLst>
                </a:gridCol>
                <a:gridCol w="894754">
                  <a:extLst>
                    <a:ext uri="{9D8B030D-6E8A-4147-A177-3AD203B41FA5}">
                      <a16:colId xmlns:a16="http://schemas.microsoft.com/office/drawing/2014/main" val="1257313907"/>
                    </a:ext>
                  </a:extLst>
                </a:gridCol>
                <a:gridCol w="1492841">
                  <a:extLst>
                    <a:ext uri="{9D8B030D-6E8A-4147-A177-3AD203B41FA5}">
                      <a16:colId xmlns:a16="http://schemas.microsoft.com/office/drawing/2014/main" val="3341814283"/>
                    </a:ext>
                  </a:extLst>
                </a:gridCol>
              </a:tblGrid>
              <a:tr h="68751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O.S.3 :  </a:t>
                      </a:r>
                      <a:r>
                        <a:rPr lang="fr-FR" sz="1600" dirty="0" smtClean="0"/>
                        <a:t>Etre une commune qui propose un service éducatif, culturel et sportif de qualité favorisant les échanges.</a:t>
                      </a:r>
                      <a:endParaRPr lang="fr-BE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 </a:t>
                      </a:r>
                      <a:r>
                        <a:rPr lang="fr-FR" sz="1800" b="1" dirty="0" smtClean="0"/>
                        <a:t>24 % de projets achevés</a:t>
                      </a:r>
                      <a:endParaRPr lang="fr-BE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4B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755179"/>
                  </a:ext>
                </a:extLst>
              </a:tr>
              <a:tr h="740256"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391417"/>
                  </a:ext>
                </a:extLst>
              </a:tr>
              <a:tr h="1110922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5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 10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6 (dont 1 projet abandonné)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E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145614"/>
                  </a:ext>
                </a:extLst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38551" y="4924346"/>
            <a:ext cx="658425" cy="71329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800842" y="4937427"/>
            <a:ext cx="725487" cy="72548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932441" y="4954829"/>
            <a:ext cx="682811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7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T:\Armoiries\logo commune de Welkenraedt.jpg"/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78"/>
          <a:stretch/>
        </p:blipFill>
        <p:spPr bwMode="auto">
          <a:xfrm>
            <a:off x="167268" y="130002"/>
            <a:ext cx="2056878" cy="11490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Rectangle avec coin rogné 12"/>
          <p:cNvSpPr/>
          <p:nvPr/>
        </p:nvSpPr>
        <p:spPr>
          <a:xfrm>
            <a:off x="3106510" y="1710898"/>
            <a:ext cx="2198613" cy="777964"/>
          </a:xfrm>
          <a:prstGeom prst="snip1Rect">
            <a:avLst/>
          </a:prstGeom>
          <a:solidFill>
            <a:srgbClr val="E2D2FE"/>
          </a:solidFill>
          <a:effectLst>
            <a:innerShdw blurRad="25400" dist="330200" dir="18900000">
              <a:schemeClr val="tx1">
                <a:lumMod val="95000"/>
                <a:lumOff val="5000"/>
                <a:alpha val="73000"/>
              </a:schemeClr>
            </a:innerShdw>
          </a:effectLst>
          <a:scene3d>
            <a:camera prst="perspectiveBelow"/>
            <a:lightRig rig="threePt" dir="t"/>
          </a:scene3d>
          <a:sp3d prstMaterial="metal">
            <a:bevelB w="190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>
                <a:solidFill>
                  <a:schemeClr val="tx1"/>
                </a:solidFill>
                <a:latin typeface="Segoe Print" panose="02000600000000000000" pitchFamily="2" charset="0"/>
              </a:rPr>
              <a:t>Volet </a:t>
            </a:r>
            <a:r>
              <a:rPr lang="fr-FR" sz="2000" i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externe (suite)</a:t>
            </a:r>
            <a:endParaRPr lang="fr-BE" sz="2000" i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254716"/>
              </p:ext>
            </p:extLst>
          </p:nvPr>
        </p:nvGraphicFramePr>
        <p:xfrm>
          <a:off x="3106510" y="2838395"/>
          <a:ext cx="3784523" cy="3273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1507">
                  <a:extLst>
                    <a:ext uri="{9D8B030D-6E8A-4147-A177-3AD203B41FA5}">
                      <a16:colId xmlns:a16="http://schemas.microsoft.com/office/drawing/2014/main" val="47614635"/>
                    </a:ext>
                  </a:extLst>
                </a:gridCol>
                <a:gridCol w="1171321">
                  <a:extLst>
                    <a:ext uri="{9D8B030D-6E8A-4147-A177-3AD203B41FA5}">
                      <a16:colId xmlns:a16="http://schemas.microsoft.com/office/drawing/2014/main" val="1257313907"/>
                    </a:ext>
                  </a:extLst>
                </a:gridCol>
                <a:gridCol w="1351695">
                  <a:extLst>
                    <a:ext uri="{9D8B030D-6E8A-4147-A177-3AD203B41FA5}">
                      <a16:colId xmlns:a16="http://schemas.microsoft.com/office/drawing/2014/main" val="3341814283"/>
                    </a:ext>
                  </a:extLst>
                </a:gridCol>
              </a:tblGrid>
              <a:tr h="161628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O.S.4 : </a:t>
                      </a:r>
                      <a:r>
                        <a:rPr lang="fr-FR" sz="1600" dirty="0" smtClean="0"/>
                        <a:t>Etre une commune offrant un cadre de vie de qualité en conjuguant l'aménagement de son territoire aux enjeux environnementaux. </a:t>
                      </a:r>
                      <a:endParaRPr lang="fr-BE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 </a:t>
                      </a:r>
                      <a:r>
                        <a:rPr lang="fr-FR" sz="1800" b="1" dirty="0" smtClean="0"/>
                        <a:t>18 % de projets achevés</a:t>
                      </a:r>
                      <a:endParaRPr lang="fr-BE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13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1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1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755179"/>
                  </a:ext>
                </a:extLst>
              </a:tr>
              <a:tr h="724337"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1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391417"/>
                  </a:ext>
                </a:extLst>
              </a:tr>
              <a:tr h="93247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8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28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1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9 (dont 1 projet abandonné)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1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145614"/>
                  </a:ext>
                </a:extLst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119661"/>
              </p:ext>
            </p:extLst>
          </p:nvPr>
        </p:nvGraphicFramePr>
        <p:xfrm>
          <a:off x="8007530" y="918324"/>
          <a:ext cx="3513909" cy="3146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1303">
                  <a:extLst>
                    <a:ext uri="{9D8B030D-6E8A-4147-A177-3AD203B41FA5}">
                      <a16:colId xmlns:a16="http://schemas.microsoft.com/office/drawing/2014/main" val="47614635"/>
                    </a:ext>
                  </a:extLst>
                </a:gridCol>
                <a:gridCol w="1171303">
                  <a:extLst>
                    <a:ext uri="{9D8B030D-6E8A-4147-A177-3AD203B41FA5}">
                      <a16:colId xmlns:a16="http://schemas.microsoft.com/office/drawing/2014/main" val="1257313907"/>
                    </a:ext>
                  </a:extLst>
                </a:gridCol>
                <a:gridCol w="1171303">
                  <a:extLst>
                    <a:ext uri="{9D8B030D-6E8A-4147-A177-3AD203B41FA5}">
                      <a16:colId xmlns:a16="http://schemas.microsoft.com/office/drawing/2014/main" val="3341814283"/>
                    </a:ext>
                  </a:extLst>
                </a:gridCol>
              </a:tblGrid>
              <a:tr h="134845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O.S.5 : </a:t>
                      </a:r>
                      <a:r>
                        <a:rPr lang="fr-FR" sz="1600" dirty="0" smtClean="0"/>
                        <a:t>Etre une commune qui assure son développement économique et son attractivité. </a:t>
                      </a:r>
                      <a:endParaRPr lang="fr-BE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 </a:t>
                      </a:r>
                      <a:r>
                        <a:rPr lang="fr-FR" sz="1800" b="1" dirty="0" smtClean="0"/>
                        <a:t>31 % de projets achevés</a:t>
                      </a:r>
                      <a:endParaRPr lang="fr-BE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591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591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755179"/>
                  </a:ext>
                </a:extLst>
              </a:tr>
              <a:tr h="872172"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591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591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391417"/>
                  </a:ext>
                </a:extLst>
              </a:tr>
              <a:tr h="872172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9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5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7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59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4 </a:t>
                      </a:r>
                      <a:endParaRPr lang="fr-BE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145614"/>
                  </a:ext>
                </a:extLst>
              </a:tr>
            </a:tbl>
          </a:graphicData>
        </a:graphic>
      </p:graphicFrame>
      <p:pic>
        <p:nvPicPr>
          <p:cNvPr id="22" name="Graphique 4" descr="Batterie chargée avec un remplissage uni">
            <a:extLst>
              <a:ext uri="{FF2B5EF4-FFF2-40B4-BE49-F238E27FC236}">
                <a16:creationId xmlns:a16="http://schemas.microsoft.com/office/drawing/2014/main" id="{BC139837-BB72-C108-9799-D49D5D35CA0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59578" y="4382227"/>
            <a:ext cx="658903" cy="712860"/>
          </a:xfrm>
          <a:prstGeom prst="rect">
            <a:avLst/>
          </a:prstGeom>
        </p:spPr>
      </p:pic>
      <p:pic>
        <p:nvPicPr>
          <p:cNvPr id="23" name="Graphique 4" descr="Batterie chargée avec un remplissage uni">
            <a:extLst>
              <a:ext uri="{FF2B5EF4-FFF2-40B4-BE49-F238E27FC236}">
                <a16:creationId xmlns:a16="http://schemas.microsoft.com/office/drawing/2014/main" id="{BC139837-BB72-C108-9799-D49D5D35CA0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260340" y="2481965"/>
            <a:ext cx="658903" cy="712860"/>
          </a:xfrm>
          <a:prstGeom prst="rect">
            <a:avLst/>
          </a:prstGeom>
        </p:spPr>
      </p:pic>
      <p:pic>
        <p:nvPicPr>
          <p:cNvPr id="25" name="Graphique 6" descr="Batterie plate avec un remplissage uni">
            <a:extLst>
              <a:ext uri="{FF2B5EF4-FFF2-40B4-BE49-F238E27FC236}">
                <a16:creationId xmlns:a16="http://schemas.microsoft.com/office/drawing/2014/main" id="{99813B94-F321-61CB-884A-0ABDDE2C539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635897" y="4375784"/>
            <a:ext cx="725747" cy="725747"/>
          </a:xfrm>
          <a:prstGeom prst="rect">
            <a:avLst/>
          </a:prstGeom>
        </p:spPr>
      </p:pic>
      <p:pic>
        <p:nvPicPr>
          <p:cNvPr id="26" name="Graphique 6" descr="Batterie plate avec un remplissage uni">
            <a:extLst>
              <a:ext uri="{FF2B5EF4-FFF2-40B4-BE49-F238E27FC236}">
                <a16:creationId xmlns:a16="http://schemas.microsoft.com/office/drawing/2014/main" id="{99813B94-F321-61CB-884A-0ABDDE2C539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370932" y="2469078"/>
            <a:ext cx="725747" cy="725747"/>
          </a:xfrm>
          <a:prstGeom prst="rect">
            <a:avLst/>
          </a:prstGeom>
        </p:spPr>
      </p:pic>
      <p:pic>
        <p:nvPicPr>
          <p:cNvPr id="28" name="Graphique 8" descr="Batterie en charge avec un remplissage uni">
            <a:extLst>
              <a:ext uri="{FF2B5EF4-FFF2-40B4-BE49-F238E27FC236}">
                <a16:creationId xmlns:a16="http://schemas.microsoft.com/office/drawing/2014/main" id="{D2CB3879-FD85-F4DE-D5EF-84F5307CDA0B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879060" y="4390808"/>
            <a:ext cx="682811" cy="682811"/>
          </a:xfrm>
          <a:prstGeom prst="rect">
            <a:avLst/>
          </a:prstGeom>
        </p:spPr>
      </p:pic>
      <p:pic>
        <p:nvPicPr>
          <p:cNvPr id="29" name="Graphique 8" descr="Batterie en charge avec un remplissage uni">
            <a:extLst>
              <a:ext uri="{FF2B5EF4-FFF2-40B4-BE49-F238E27FC236}">
                <a16:creationId xmlns:a16="http://schemas.microsoft.com/office/drawing/2014/main" id="{D2CB3879-FD85-F4DE-D5EF-84F5307CDA0B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0548368" y="2488862"/>
            <a:ext cx="682811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246</Words>
  <Application>Microsoft Office PowerPoint</Application>
  <PresentationFormat>Grand écran</PresentationFormat>
  <Paragraphs>55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Print</vt:lpstr>
      <vt:lpstr>Wingdings</vt:lpstr>
      <vt:lpstr>Thème Office</vt:lpstr>
      <vt:lpstr>Focus sur l’évaluation du P.S.T. 2019-2024 à mi-législature.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Schifflers</dc:creator>
  <cp:lastModifiedBy>Sarah Ernst</cp:lastModifiedBy>
  <cp:revision>145</cp:revision>
  <cp:lastPrinted>2022-06-14T08:36:33Z</cp:lastPrinted>
  <dcterms:created xsi:type="dcterms:W3CDTF">2022-06-01T10:37:25Z</dcterms:created>
  <dcterms:modified xsi:type="dcterms:W3CDTF">2022-06-14T08:57:13Z</dcterms:modified>
</cp:coreProperties>
</file>